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7" r:id="rId4"/>
    <p:sldId id="257" r:id="rId5"/>
    <p:sldId id="261" r:id="rId6"/>
    <p:sldId id="268" r:id="rId7"/>
    <p:sldId id="269" r:id="rId8"/>
    <p:sldId id="259" r:id="rId9"/>
    <p:sldId id="262" r:id="rId10"/>
    <p:sldId id="270" r:id="rId11"/>
    <p:sldId id="271" r:id="rId12"/>
  </p:sldIdLst>
  <p:sldSz cx="10333038" cy="7561263"/>
  <p:notesSz cx="6888163" cy="10020300"/>
  <p:defaultTextStyle>
    <a:defPPr>
      <a:defRPr lang="ru-RU"/>
    </a:defPPr>
    <a:lvl1pPr marL="0" algn="l" defTabSz="102248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1241" algn="l" defTabSz="102248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22482" algn="l" defTabSz="102248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33723" algn="l" defTabSz="102248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44964" algn="l" defTabSz="102248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56205" algn="l" defTabSz="102248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67446" algn="l" defTabSz="102248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78687" algn="l" defTabSz="102248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89928" algn="l" defTabSz="1022482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434" y="-90"/>
      </p:cViewPr>
      <p:guideLst>
        <p:guide orient="horz" pos="2382"/>
        <p:guide pos="325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4978" y="2348893"/>
            <a:ext cx="8783082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9956" y="4284716"/>
            <a:ext cx="7233127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1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2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33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44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56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67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786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89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D53F-6034-4511-B690-BF3DA89127EA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03B0-B118-43B8-9C80-98E3110B2B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25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D53F-6034-4511-B690-BF3DA89127EA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03B0-B118-43B8-9C80-98E3110B2B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74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239" y="4858812"/>
            <a:ext cx="8783082" cy="1501751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6239" y="3204786"/>
            <a:ext cx="8783082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112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224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337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449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562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674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7868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899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D53F-6034-4511-B690-BF3DA89127EA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03B0-B118-43B8-9C80-98E3110B2B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144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6652" y="1764295"/>
            <a:ext cx="4563758" cy="4990084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52628" y="1764295"/>
            <a:ext cx="4563758" cy="4990084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D53F-6034-4511-B690-BF3DA89127EA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03B0-B118-43B8-9C80-98E3110B2B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824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6652" y="1692533"/>
            <a:ext cx="4565553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1241" indent="0">
              <a:buNone/>
              <a:defRPr sz="2200" b="1"/>
            </a:lvl2pPr>
            <a:lvl3pPr marL="1022482" indent="0">
              <a:buNone/>
              <a:defRPr sz="2000" b="1"/>
            </a:lvl3pPr>
            <a:lvl4pPr marL="1533723" indent="0">
              <a:buNone/>
              <a:defRPr sz="1800" b="1"/>
            </a:lvl4pPr>
            <a:lvl5pPr marL="2044964" indent="0">
              <a:buNone/>
              <a:defRPr sz="1800" b="1"/>
            </a:lvl5pPr>
            <a:lvl6pPr marL="2556205" indent="0">
              <a:buNone/>
              <a:defRPr sz="1800" b="1"/>
            </a:lvl6pPr>
            <a:lvl7pPr marL="3067446" indent="0">
              <a:buNone/>
              <a:defRPr sz="1800" b="1"/>
            </a:lvl7pPr>
            <a:lvl8pPr marL="3578687" indent="0">
              <a:buNone/>
              <a:defRPr sz="1800" b="1"/>
            </a:lvl8pPr>
            <a:lvl9pPr marL="4089928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6652" y="2397901"/>
            <a:ext cx="4565553" cy="4356478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249041" y="1692533"/>
            <a:ext cx="4567346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1241" indent="0">
              <a:buNone/>
              <a:defRPr sz="2200" b="1"/>
            </a:lvl2pPr>
            <a:lvl3pPr marL="1022482" indent="0">
              <a:buNone/>
              <a:defRPr sz="2000" b="1"/>
            </a:lvl3pPr>
            <a:lvl4pPr marL="1533723" indent="0">
              <a:buNone/>
              <a:defRPr sz="1800" b="1"/>
            </a:lvl4pPr>
            <a:lvl5pPr marL="2044964" indent="0">
              <a:buNone/>
              <a:defRPr sz="1800" b="1"/>
            </a:lvl5pPr>
            <a:lvl6pPr marL="2556205" indent="0">
              <a:buNone/>
              <a:defRPr sz="1800" b="1"/>
            </a:lvl6pPr>
            <a:lvl7pPr marL="3067446" indent="0">
              <a:buNone/>
              <a:defRPr sz="1800" b="1"/>
            </a:lvl7pPr>
            <a:lvl8pPr marL="3578687" indent="0">
              <a:buNone/>
              <a:defRPr sz="1800" b="1"/>
            </a:lvl8pPr>
            <a:lvl9pPr marL="4089928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249041" y="2397901"/>
            <a:ext cx="4567346" cy="4356478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D53F-6034-4511-B690-BF3DA89127EA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03B0-B118-43B8-9C80-98E3110B2B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91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D53F-6034-4511-B690-BF3DA89127EA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03B0-B118-43B8-9C80-98E3110B2B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53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D53F-6034-4511-B690-BF3DA89127EA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03B0-B118-43B8-9C80-98E3110B2B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693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653" y="301050"/>
            <a:ext cx="3399498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39931" y="301051"/>
            <a:ext cx="5776455" cy="6453328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6653" y="1582265"/>
            <a:ext cx="3399498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11241" indent="0">
              <a:buNone/>
              <a:defRPr sz="1300"/>
            </a:lvl2pPr>
            <a:lvl3pPr marL="1022482" indent="0">
              <a:buNone/>
              <a:defRPr sz="1100"/>
            </a:lvl3pPr>
            <a:lvl4pPr marL="1533723" indent="0">
              <a:buNone/>
              <a:defRPr sz="1000"/>
            </a:lvl4pPr>
            <a:lvl5pPr marL="2044964" indent="0">
              <a:buNone/>
              <a:defRPr sz="1000"/>
            </a:lvl5pPr>
            <a:lvl6pPr marL="2556205" indent="0">
              <a:buNone/>
              <a:defRPr sz="1000"/>
            </a:lvl6pPr>
            <a:lvl7pPr marL="3067446" indent="0">
              <a:buNone/>
              <a:defRPr sz="1000"/>
            </a:lvl7pPr>
            <a:lvl8pPr marL="3578687" indent="0">
              <a:buNone/>
              <a:defRPr sz="1000"/>
            </a:lvl8pPr>
            <a:lvl9pPr marL="408992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D53F-6034-4511-B690-BF3DA89127EA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03B0-B118-43B8-9C80-98E3110B2B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24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5348" y="5292884"/>
            <a:ext cx="6199823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25348" y="675613"/>
            <a:ext cx="6199823" cy="4536758"/>
          </a:xfrm>
        </p:spPr>
        <p:txBody>
          <a:bodyPr/>
          <a:lstStyle>
            <a:lvl1pPr marL="0" indent="0">
              <a:buNone/>
              <a:defRPr sz="3600"/>
            </a:lvl1pPr>
            <a:lvl2pPr marL="511241" indent="0">
              <a:buNone/>
              <a:defRPr sz="3100"/>
            </a:lvl2pPr>
            <a:lvl3pPr marL="1022482" indent="0">
              <a:buNone/>
              <a:defRPr sz="2700"/>
            </a:lvl3pPr>
            <a:lvl4pPr marL="1533723" indent="0">
              <a:buNone/>
              <a:defRPr sz="2200"/>
            </a:lvl4pPr>
            <a:lvl5pPr marL="2044964" indent="0">
              <a:buNone/>
              <a:defRPr sz="2200"/>
            </a:lvl5pPr>
            <a:lvl6pPr marL="2556205" indent="0">
              <a:buNone/>
              <a:defRPr sz="2200"/>
            </a:lvl6pPr>
            <a:lvl7pPr marL="3067446" indent="0">
              <a:buNone/>
              <a:defRPr sz="2200"/>
            </a:lvl7pPr>
            <a:lvl8pPr marL="3578687" indent="0">
              <a:buNone/>
              <a:defRPr sz="2200"/>
            </a:lvl8pPr>
            <a:lvl9pPr marL="4089928" indent="0">
              <a:buNone/>
              <a:defRPr sz="22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25348" y="5917739"/>
            <a:ext cx="6199823" cy="887398"/>
          </a:xfrm>
        </p:spPr>
        <p:txBody>
          <a:bodyPr/>
          <a:lstStyle>
            <a:lvl1pPr marL="0" indent="0">
              <a:buNone/>
              <a:defRPr sz="1600"/>
            </a:lvl1pPr>
            <a:lvl2pPr marL="511241" indent="0">
              <a:buNone/>
              <a:defRPr sz="1300"/>
            </a:lvl2pPr>
            <a:lvl3pPr marL="1022482" indent="0">
              <a:buNone/>
              <a:defRPr sz="1100"/>
            </a:lvl3pPr>
            <a:lvl4pPr marL="1533723" indent="0">
              <a:buNone/>
              <a:defRPr sz="1000"/>
            </a:lvl4pPr>
            <a:lvl5pPr marL="2044964" indent="0">
              <a:buNone/>
              <a:defRPr sz="1000"/>
            </a:lvl5pPr>
            <a:lvl6pPr marL="2556205" indent="0">
              <a:buNone/>
              <a:defRPr sz="1000"/>
            </a:lvl6pPr>
            <a:lvl7pPr marL="3067446" indent="0">
              <a:buNone/>
              <a:defRPr sz="1000"/>
            </a:lvl7pPr>
            <a:lvl8pPr marL="3578687" indent="0">
              <a:buNone/>
              <a:defRPr sz="1000"/>
            </a:lvl8pPr>
            <a:lvl9pPr marL="4089928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D53F-6034-4511-B690-BF3DA89127EA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03B0-B118-43B8-9C80-98E3110B2B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858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D53F-6034-4511-B690-BF3DA89127EA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03B0-B118-43B8-9C80-98E3110B2B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895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91452" y="302802"/>
            <a:ext cx="2324934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16652" y="302802"/>
            <a:ext cx="6802583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2D53F-6034-4511-B690-BF3DA89127EA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D03B0-B118-43B8-9C80-98E3110B2B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839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652" y="302801"/>
            <a:ext cx="9299734" cy="1260211"/>
          </a:xfrm>
          <a:prstGeom prst="rect">
            <a:avLst/>
          </a:prstGeom>
        </p:spPr>
        <p:txBody>
          <a:bodyPr vert="horz" lIns="102248" tIns="51124" rIns="102248" bIns="5112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6652" y="1764295"/>
            <a:ext cx="9299734" cy="4990084"/>
          </a:xfrm>
          <a:prstGeom prst="rect">
            <a:avLst/>
          </a:prstGeom>
        </p:spPr>
        <p:txBody>
          <a:bodyPr vert="horz" lIns="102248" tIns="51124" rIns="102248" bIns="5112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16652" y="7008171"/>
            <a:ext cx="2411042" cy="402567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2D53F-6034-4511-B690-BF3DA89127EA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30455" y="7008171"/>
            <a:ext cx="3272129" cy="402567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05344" y="7008171"/>
            <a:ext cx="2411042" cy="402567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D03B0-B118-43B8-9C80-98E3110B2BB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417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22482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3431" indent="-383431" algn="l" defTabSz="1022482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0767" indent="-319526" algn="l" defTabSz="1022482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8103" indent="-255621" algn="l" defTabSz="102248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9344" indent="-255621" algn="l" defTabSz="1022482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00585" indent="-255621" algn="l" defTabSz="1022482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11826" indent="-255621" algn="l" defTabSz="102248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23067" indent="-255621" algn="l" defTabSz="102248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4308" indent="-255621" algn="l" defTabSz="102248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45549" indent="-255621" algn="l" defTabSz="1022482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224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241" algn="l" defTabSz="10224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482" algn="l" defTabSz="10224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3723" algn="l" defTabSz="10224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4964" algn="l" defTabSz="10224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6205" algn="l" defTabSz="10224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67446" algn="l" defTabSz="10224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78687" algn="l" defTabSz="10224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89928" algn="l" defTabSz="1022482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8" y="18064"/>
            <a:ext cx="10304190" cy="7543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968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333038" cy="756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03492" y="1637044"/>
            <a:ext cx="6041618" cy="3495181"/>
          </a:xfrm>
          <a:prstGeom prst="rect">
            <a:avLst/>
          </a:prstGeom>
          <a:noFill/>
        </p:spPr>
        <p:txBody>
          <a:bodyPr wrap="none" lIns="102248" tIns="51124" rIns="102248" bIns="51124" rtlCol="0">
            <a:spAutoFit/>
          </a:bodyPr>
          <a:lstStyle/>
          <a:p>
            <a:pPr algn="ctr"/>
            <a:r>
              <a:rPr lang="ru-RU" sz="2200" b="1" dirty="0">
                <a:solidFill>
                  <a:srgbClr val="00B050"/>
                </a:solidFill>
              </a:rPr>
              <a:t>Смайлик — простой </a:t>
            </a:r>
            <a:r>
              <a:rPr lang="ru-RU" sz="2200" b="1" dirty="0" err="1">
                <a:solidFill>
                  <a:srgbClr val="00B050"/>
                </a:solidFill>
              </a:rPr>
              <a:t>колобочек</a:t>
            </a:r>
            <a:r>
              <a:rPr lang="ru-RU" sz="2200" b="1" dirty="0">
                <a:solidFill>
                  <a:srgbClr val="00B050"/>
                </a:solidFill>
              </a:rPr>
              <a:t>, </a:t>
            </a:r>
          </a:p>
          <a:p>
            <a:pPr algn="ctr"/>
            <a:r>
              <a:rPr lang="ru-RU" sz="2200" b="1" dirty="0">
                <a:solidFill>
                  <a:srgbClr val="00B050"/>
                </a:solidFill>
              </a:rPr>
              <a:t>Скобочка-рот, глазёнки — две точки.</a:t>
            </a:r>
          </a:p>
          <a:p>
            <a:pPr algn="ctr"/>
            <a:r>
              <a:rPr lang="ru-RU" sz="2200" b="1" dirty="0">
                <a:solidFill>
                  <a:srgbClr val="00B050"/>
                </a:solidFill>
              </a:rPr>
              <a:t>Скромно смущаясь, он дарит цветочек. </a:t>
            </a:r>
          </a:p>
          <a:p>
            <a:pPr algn="ctr"/>
            <a:r>
              <a:rPr lang="ru-RU" sz="2200" b="1" dirty="0">
                <a:solidFill>
                  <a:srgbClr val="00B050"/>
                </a:solidFill>
              </a:rPr>
              <a:t>Мило краснеет, целует и злится, </a:t>
            </a:r>
          </a:p>
          <a:p>
            <a:pPr algn="ctr"/>
            <a:r>
              <a:rPr lang="ru-RU" sz="2200" b="1" dirty="0">
                <a:solidFill>
                  <a:srgbClr val="00B050"/>
                </a:solidFill>
              </a:rPr>
              <a:t>      Чешет макушку, может дразниться. </a:t>
            </a:r>
          </a:p>
          <a:p>
            <a:pPr algn="ctr"/>
            <a:r>
              <a:rPr lang="ru-RU" sz="2200" b="1" dirty="0">
                <a:solidFill>
                  <a:srgbClr val="00B050"/>
                </a:solidFill>
              </a:rPr>
              <a:t>       В общем, умеет он веселиться! </a:t>
            </a:r>
          </a:p>
          <a:p>
            <a:pPr algn="ctr"/>
            <a:r>
              <a:rPr lang="ru-RU" sz="2200" b="1" dirty="0">
                <a:solidFill>
                  <a:srgbClr val="00B050"/>
                </a:solidFill>
              </a:rPr>
              <a:t>       Бывает, порою его не хватает, </a:t>
            </a:r>
          </a:p>
          <a:p>
            <a:pPr algn="ctr"/>
            <a:r>
              <a:rPr lang="ru-RU" sz="2200" b="1" dirty="0">
                <a:solidFill>
                  <a:srgbClr val="00B050"/>
                </a:solidFill>
              </a:rPr>
              <a:t>       Черными скобками его заменяем. </a:t>
            </a:r>
          </a:p>
          <a:p>
            <a:pPr algn="ctr"/>
            <a:r>
              <a:rPr lang="ru-RU" sz="2200" b="1" dirty="0">
                <a:solidFill>
                  <a:srgbClr val="00B050"/>
                </a:solidFill>
              </a:rPr>
              <a:t>       Но это не повод для сожаления,</a:t>
            </a:r>
          </a:p>
          <a:p>
            <a:pPr algn="ctr"/>
            <a:r>
              <a:rPr lang="ru-RU" sz="2200" b="1" dirty="0">
                <a:solidFill>
                  <a:srgbClr val="00B050"/>
                </a:solidFill>
              </a:rPr>
              <a:t>   Поздравим же </a:t>
            </a:r>
            <a:r>
              <a:rPr lang="ru-RU" sz="2200" b="1" dirty="0">
                <a:solidFill>
                  <a:srgbClr val="FF0000"/>
                </a:solidFill>
              </a:rPr>
              <a:t>Смайлика с днём рождения</a:t>
            </a:r>
            <a:r>
              <a:rPr lang="ru-RU" sz="2200" b="1" dirty="0">
                <a:solidFill>
                  <a:srgbClr val="00B050"/>
                </a:solidFill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192154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0333038" cy="756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4456" y="396255"/>
            <a:ext cx="761836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b="1" dirty="0" smtClean="0">
                <a:solidFill>
                  <a:srgbClr val="002060"/>
                </a:solidFill>
              </a:rPr>
              <a:t>Каждый </a:t>
            </a:r>
            <a:r>
              <a:rPr lang="ru-RU" b="1" dirty="0">
                <a:solidFill>
                  <a:srgbClr val="002060"/>
                </a:solidFill>
              </a:rPr>
              <a:t>год </a:t>
            </a:r>
            <a:r>
              <a:rPr lang="ru-RU" b="1" dirty="0">
                <a:solidFill>
                  <a:srgbClr val="FF0000"/>
                </a:solidFill>
              </a:rPr>
              <a:t>19 сентября </a:t>
            </a:r>
            <a:r>
              <a:rPr lang="ru-RU" b="1" dirty="0">
                <a:solidFill>
                  <a:srgbClr val="002060"/>
                </a:solidFill>
              </a:rPr>
              <a:t>в мире отмечается 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необычный праздник — </a:t>
            </a:r>
            <a:r>
              <a:rPr lang="ru-RU" b="1" dirty="0">
                <a:solidFill>
                  <a:srgbClr val="FF0000"/>
                </a:solidFill>
              </a:rPr>
              <a:t>День рождения </a:t>
            </a:r>
            <a:r>
              <a:rPr lang="ru-RU" b="1" dirty="0">
                <a:solidFill>
                  <a:srgbClr val="002060"/>
                </a:solidFill>
              </a:rPr>
              <a:t>дружелюбного,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доброго электронного символа </a:t>
            </a:r>
            <a:r>
              <a:rPr lang="ru-RU" b="1" dirty="0">
                <a:solidFill>
                  <a:srgbClr val="FF0000"/>
                </a:solidFill>
              </a:rPr>
              <a:t>«Смайлика». </a:t>
            </a:r>
            <a:r>
              <a:rPr lang="ru-RU" b="1" dirty="0">
                <a:solidFill>
                  <a:srgbClr val="002060"/>
                </a:solidFill>
              </a:rPr>
              <a:t>Это один из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немногих, к нам пришедших праздников, содержание которого,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доступно и  понятно детям даже дошкольного возраста.  Что такое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«смайлик» знают все, кто пользуется телефоном, компьютером.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	«Смайлики» сегодня стали практически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неотъемлемой </a:t>
            </a:r>
            <a:r>
              <a:rPr lang="ru-RU" b="1" dirty="0">
                <a:solidFill>
                  <a:srgbClr val="002060"/>
                </a:solidFill>
              </a:rPr>
              <a:t>частью общения через мобильную связь или интернет и служат они для того, чтобы человек выразил свои эмоции на расстоянии. Порой одними словами совершенно не передать радость или грусть, расстройство, стеснение, смех.  Более того, многие люди научились общаться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только </a:t>
            </a:r>
            <a:r>
              <a:rPr lang="ru-RU" b="1" dirty="0">
                <a:solidFill>
                  <a:srgbClr val="002060"/>
                </a:solidFill>
              </a:rPr>
              <a:t>при помощи смайликов, не используя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при </a:t>
            </a:r>
            <a:r>
              <a:rPr lang="ru-RU" b="1" dirty="0">
                <a:solidFill>
                  <a:srgbClr val="002060"/>
                </a:solidFill>
              </a:rPr>
              <a:t>этом слова, и это получается очень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остроумно</a:t>
            </a:r>
            <a:r>
              <a:rPr lang="ru-RU" b="1" dirty="0">
                <a:solidFill>
                  <a:srgbClr val="002060"/>
                </a:solidFill>
              </a:rPr>
              <a:t>, а главное- понятно. Без всякого сомнения, маленький и безобидный смайлик, является грандиозным изобретением и должен иметь свой собственный праздник. </a:t>
            </a:r>
          </a:p>
        </p:txBody>
      </p:sp>
    </p:spTree>
    <p:extLst>
      <p:ext uri="{BB962C8B-B14F-4D97-AF65-F5344CB8AC3E}">
        <p14:creationId xmlns:p14="http://schemas.microsoft.com/office/powerpoint/2010/main" val="129212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333038" cy="756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2023" y="540271"/>
            <a:ext cx="9073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b="1" dirty="0" smtClean="0">
                <a:solidFill>
                  <a:srgbClr val="002060"/>
                </a:solidFill>
              </a:rPr>
              <a:t>Вот и наши «Бусинки» не смогли не отметить этот веселый, солнечный праздник.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	Ребята познакомились с историей появления смайлика.  Рассказали о смайликах, которые им знакомы.  Поиграли в игру «Улыбка».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12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7" y="6862"/>
            <a:ext cx="10325281" cy="7554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Lenovo\Pictures\IMG_20260918_1701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5" y="468263"/>
            <a:ext cx="4920590" cy="36904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enovo\Pictures\IMG_20260918_1702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086" y="3774180"/>
            <a:ext cx="4752571" cy="35644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30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8" y="-33107"/>
            <a:ext cx="10333038" cy="756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9975" y="252239"/>
            <a:ext cx="95770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</a:rPr>
              <a:t>А еще наши «Бусинки» </a:t>
            </a:r>
            <a:r>
              <a:rPr lang="ru-RU" b="1" dirty="0" smtClean="0">
                <a:solidFill>
                  <a:srgbClr val="002060"/>
                </a:solidFill>
              </a:rPr>
              <a:t> решили </a:t>
            </a:r>
            <a:r>
              <a:rPr lang="ru-RU" b="1" dirty="0">
                <a:solidFill>
                  <a:srgbClr val="002060"/>
                </a:solidFill>
              </a:rPr>
              <a:t>сделать необычные </a:t>
            </a:r>
            <a:r>
              <a:rPr lang="ru-RU" b="1" dirty="0" smtClean="0">
                <a:solidFill>
                  <a:srgbClr val="002060"/>
                </a:solidFill>
              </a:rPr>
              <a:t> закладки  </a:t>
            </a:r>
            <a:r>
              <a:rPr lang="ru-RU" b="1" dirty="0">
                <a:solidFill>
                  <a:srgbClr val="002060"/>
                </a:solidFill>
              </a:rPr>
              <a:t>для  </a:t>
            </a:r>
            <a:r>
              <a:rPr lang="ru-RU" b="1" dirty="0" smtClean="0">
                <a:solidFill>
                  <a:srgbClr val="002060"/>
                </a:solidFill>
              </a:rPr>
              <a:t>книг «Смайлик</a:t>
            </a:r>
            <a:r>
              <a:rPr lang="ru-RU" b="1" dirty="0">
                <a:solidFill>
                  <a:srgbClr val="002060"/>
                </a:solidFill>
              </a:rPr>
              <a:t>».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1" y="960125"/>
            <a:ext cx="3798888" cy="30416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077" y="885279"/>
            <a:ext cx="4158855" cy="31164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311" y="4212679"/>
            <a:ext cx="4219575" cy="316388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451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05" y="0"/>
            <a:ext cx="10333038" cy="754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151" y="972319"/>
            <a:ext cx="8177070" cy="61314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86399" y="396255"/>
            <a:ext cx="16451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И вот- </a:t>
            </a:r>
            <a:r>
              <a:rPr lang="ru-RU" b="1" dirty="0" err="1">
                <a:solidFill>
                  <a:srgbClr val="002060"/>
                </a:solidFill>
              </a:rPr>
              <a:t>Вуаля</a:t>
            </a:r>
            <a:r>
              <a:rPr lang="ru-RU" b="1" dirty="0">
                <a:solidFill>
                  <a:srgbClr val="00206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3279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6" y="0"/>
            <a:ext cx="10301162" cy="756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34471" y="2124447"/>
            <a:ext cx="5165725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b="1" dirty="0" smtClean="0">
                <a:solidFill>
                  <a:srgbClr val="002060"/>
                </a:solidFill>
              </a:rPr>
              <a:t>Родители </a:t>
            </a:r>
            <a:r>
              <a:rPr lang="ru-RU" b="1" dirty="0">
                <a:solidFill>
                  <a:srgbClr val="002060"/>
                </a:solidFill>
              </a:rPr>
              <a:t>и сотрудники детского сада тоже не остались без порции улыбок. «Бусинки» предложили им поучаствовать в </a:t>
            </a:r>
            <a:r>
              <a:rPr lang="ru-RU" b="1" i="1" dirty="0">
                <a:solidFill>
                  <a:srgbClr val="FF0000"/>
                </a:solidFill>
              </a:rPr>
              <a:t>акции «Возьми себе кусочек счастья». </a:t>
            </a:r>
            <a:r>
              <a:rPr lang="ru-RU" b="1" dirty="0">
                <a:solidFill>
                  <a:srgbClr val="002060"/>
                </a:solidFill>
              </a:rPr>
              <a:t>И родители с улыбкой на лице выбирали свой заветный кусочек.</a:t>
            </a:r>
          </a:p>
        </p:txBody>
      </p:sp>
    </p:spTree>
    <p:extLst>
      <p:ext uri="{BB962C8B-B14F-4D97-AF65-F5344CB8AC3E}">
        <p14:creationId xmlns:p14="http://schemas.microsoft.com/office/powerpoint/2010/main" val="284295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07" y="-1"/>
            <a:ext cx="10333038" cy="756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883020" y="4500711"/>
            <a:ext cx="4844822" cy="411023"/>
          </a:xfrm>
          <a:prstGeom prst="rect">
            <a:avLst/>
          </a:prstGeom>
        </p:spPr>
        <p:txBody>
          <a:bodyPr wrap="square" lIns="102248" tIns="51124" rIns="102248" bIns="51124">
            <a:spAutoFit/>
          </a:bodyPr>
          <a:lstStyle/>
          <a:p>
            <a:pPr algn="just"/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41983" y="468263"/>
            <a:ext cx="6552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	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078" name="Picture 6" descr="C:\Users\Lenovo\Pictures\IMG_20260918_1740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32" y="620215"/>
            <a:ext cx="4416491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Lenovo\Pictures\IMG_20260918_1740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665" y="2895509"/>
            <a:ext cx="4219390" cy="41974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59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2" y="-1"/>
            <a:ext cx="10319356" cy="756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C:\Users\Lenovo\Pictures\IMG_20260918_1740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0" y="540271"/>
            <a:ext cx="4320480" cy="576064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Lenovo\Pictures\IMG_20260918_17404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8" t="4369" r="29714" b="-3675"/>
          <a:stretch/>
        </p:blipFill>
        <p:spPr bwMode="auto">
          <a:xfrm>
            <a:off x="5740241" y="972319"/>
            <a:ext cx="4400726" cy="627672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94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4" y="-1"/>
            <a:ext cx="10317614" cy="756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8007" y="324247"/>
            <a:ext cx="92170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b="1" dirty="0" smtClean="0">
                <a:solidFill>
                  <a:srgbClr val="002060"/>
                </a:solidFill>
              </a:rPr>
              <a:t>День </a:t>
            </a:r>
            <a:r>
              <a:rPr lang="ru-RU" b="1" dirty="0">
                <a:solidFill>
                  <a:srgbClr val="002060"/>
                </a:solidFill>
              </a:rPr>
              <a:t>смайлика стал отличным способом не только весело провести время, но и </a:t>
            </a:r>
            <a:r>
              <a:rPr lang="ru-RU" b="1" dirty="0" smtClean="0">
                <a:solidFill>
                  <a:srgbClr val="002060"/>
                </a:solidFill>
              </a:rPr>
              <a:t>научиться </a:t>
            </a:r>
            <a:r>
              <a:rPr lang="ru-RU" b="1" dirty="0">
                <a:solidFill>
                  <a:srgbClr val="002060"/>
                </a:solidFill>
              </a:rPr>
              <a:t>лучше понимать и выражать свои эмоции, а также научиться дарить и принимать улыбки.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</a:rPr>
              <a:t>	</a:t>
            </a:r>
            <a:r>
              <a:rPr lang="ru-RU" b="1" dirty="0" smtClean="0">
                <a:solidFill>
                  <a:srgbClr val="002060"/>
                </a:solidFill>
              </a:rPr>
              <a:t>Атмосфера </a:t>
            </a:r>
            <a:r>
              <a:rPr lang="ru-RU" b="1" dirty="0">
                <a:solidFill>
                  <a:srgbClr val="002060"/>
                </a:solidFill>
              </a:rPr>
              <a:t>была очень тёплой и радостной. Все зарядились хорошим настроением и получили массу положительных эмоций.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36558" y="3564607"/>
            <a:ext cx="6367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</a:rPr>
              <a:t>Информацию подготовила воспитатель: Семенова Л.П.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26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97</Words>
  <Application>Microsoft Office PowerPoint</Application>
  <PresentationFormat>Произвольный</PresentationFormat>
  <Paragraphs>31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Lenovo</cp:lastModifiedBy>
  <cp:revision>17</cp:revision>
  <dcterms:created xsi:type="dcterms:W3CDTF">2026-09-16T12:18:08Z</dcterms:created>
  <dcterms:modified xsi:type="dcterms:W3CDTF">2026-09-18T14:33:34Z</dcterms:modified>
</cp:coreProperties>
</file>